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59" r:id="rId5"/>
    <p:sldId id="260" r:id="rId6"/>
    <p:sldId id="272" r:id="rId7"/>
    <p:sldId id="277" r:id="rId8"/>
    <p:sldId id="278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 type="screen16x9"/>
  <p:notesSz cx="6794500" cy="9906000"/>
  <p:embeddedFontLst>
    <p:embeddedFont>
      <p:font typeface="Impact" panose="020B0806030902050204" pitchFamily="34" charset="0"/>
      <p:regular r:id="rId22"/>
    </p:embeddedFont>
    <p:embeddedFont>
      <p:font typeface="Lato" panose="020B0604020202020204" charset="0"/>
      <p:regular r:id="rId23"/>
      <p:bold r:id="rId24"/>
      <p:italic r:id="rId25"/>
      <p:boldItalic r:id="rId26"/>
    </p:embeddedFont>
    <p:embeddedFont>
      <p:font typeface="Raleway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E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072" autoAdjust="0"/>
  </p:normalViewPr>
  <p:slideViewPr>
    <p:cSldViewPr snapToGrid="0">
      <p:cViewPr varScale="1">
        <p:scale>
          <a:sx n="170" d="100"/>
          <a:sy n="170" d="100"/>
        </p:scale>
        <p:origin x="156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[Book1]Sheet3!PivotTable2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Sheet3!$B$4:$B$5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Sheet3!$A$6:$A$14</c:f>
              <c:strCache>
                <c:ptCount val="8"/>
                <c:pt idx="0">
                  <c:v>SliceViewer</c:v>
                </c:pt>
                <c:pt idx="1">
                  <c:v>InstrumentView</c:v>
                </c:pt>
                <c:pt idx="2">
                  <c:v>SpectrumView</c:v>
                </c:pt>
                <c:pt idx="3">
                  <c:v>Settings</c:v>
                </c:pt>
                <c:pt idx="4">
                  <c:v>Data Reduction</c:v>
                </c:pt>
                <c:pt idx="5">
                  <c:v>Muon Analysis</c:v>
                </c:pt>
                <c:pt idx="6">
                  <c:v>Data Analysis</c:v>
                </c:pt>
                <c:pt idx="7">
                  <c:v>Reduction_gui:-DNS</c:v>
                </c:pt>
              </c:strCache>
            </c:strRef>
          </c:cat>
          <c:val>
            <c:numRef>
              <c:f>Sheet3!$B$6:$B$14</c:f>
              <c:numCache>
                <c:formatCode>General</c:formatCode>
                <c:ptCount val="8"/>
                <c:pt idx="0">
                  <c:v>5630</c:v>
                </c:pt>
                <c:pt idx="1">
                  <c:v>6562</c:v>
                </c:pt>
                <c:pt idx="2">
                  <c:v>1820</c:v>
                </c:pt>
                <c:pt idx="3">
                  <c:v>501</c:v>
                </c:pt>
                <c:pt idx="4">
                  <c:v>1072</c:v>
                </c:pt>
                <c:pt idx="5">
                  <c:v>578</c:v>
                </c:pt>
                <c:pt idx="6">
                  <c:v>869</c:v>
                </c:pt>
                <c:pt idx="7">
                  <c:v>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FF-4CFD-BDC4-6BD2AF468C95}"/>
            </c:ext>
          </c:extLst>
        </c:ser>
        <c:ser>
          <c:idx val="1"/>
          <c:order val="1"/>
          <c:tx>
            <c:strRef>
              <c:f>Sheet3!$C$4:$C$5</c:f>
              <c:strCache>
                <c:ptCount val="1"/>
                <c:pt idx="0">
                  <c:v>4.1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Sheet3!$A$6:$A$14</c:f>
              <c:strCache>
                <c:ptCount val="8"/>
                <c:pt idx="0">
                  <c:v>SliceViewer</c:v>
                </c:pt>
                <c:pt idx="1">
                  <c:v>InstrumentView</c:v>
                </c:pt>
                <c:pt idx="2">
                  <c:v>SpectrumView</c:v>
                </c:pt>
                <c:pt idx="3">
                  <c:v>Settings</c:v>
                </c:pt>
                <c:pt idx="4">
                  <c:v>Data Reduction</c:v>
                </c:pt>
                <c:pt idx="5">
                  <c:v>Muon Analysis</c:v>
                </c:pt>
                <c:pt idx="6">
                  <c:v>Data Analysis</c:v>
                </c:pt>
                <c:pt idx="7">
                  <c:v>Reduction_gui:-DNS</c:v>
                </c:pt>
              </c:strCache>
            </c:strRef>
          </c:cat>
          <c:val>
            <c:numRef>
              <c:f>Sheet3!$C$6:$C$14</c:f>
              <c:numCache>
                <c:formatCode>General</c:formatCode>
                <c:ptCount val="8"/>
                <c:pt idx="0">
                  <c:v>4812</c:v>
                </c:pt>
                <c:pt idx="1">
                  <c:v>3539</c:v>
                </c:pt>
                <c:pt idx="2">
                  <c:v>714</c:v>
                </c:pt>
                <c:pt idx="3">
                  <c:v>1218</c:v>
                </c:pt>
                <c:pt idx="4">
                  <c:v>463</c:v>
                </c:pt>
                <c:pt idx="5">
                  <c:v>726</c:v>
                </c:pt>
                <c:pt idx="6">
                  <c:v>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FF-4CFD-BDC4-6BD2AF468C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0660936"/>
        <c:axId val="590666840"/>
      </c:barChart>
      <c:catAx>
        <c:axId val="590660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66840"/>
        <c:crosses val="autoZero"/>
        <c:auto val="1"/>
        <c:lblAlgn val="ctr"/>
        <c:lblOffset val="100"/>
        <c:noMultiLvlLbl val="0"/>
      </c:catAx>
      <c:valAx>
        <c:axId val="590666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06609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1"/>
            <a:ext cx="2944283" cy="4970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E2700-F5D1-42F5-BAB8-49F4EBAD825C}" type="datetimeFigureOut">
              <a:rPr lang="en-GB" smtClean="0"/>
              <a:t>09/10/2019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08981"/>
            <a:ext cx="2944283" cy="49701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6FBA2F-522D-49E5-AA71-811B6EF5B5B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618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Introduce self and where you’re from.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445caf8d71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445caf8d71_3_1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 nice! We’re all on the same team and everyone is doing their best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Conversational tone: Try “Have you considered” or “Can we use X instead” rather than “This should use X”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Try and avoid wanting the code to be written “exactly” as you would have written it. Is it fit for purpose, maintainable?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45caf8d71_6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45caf8d71_6_78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Ensure your tests are good quality and treat them like the code they are testing them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them in code reviews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Still feel tests are not quite taken as seriously as code.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remember learning about TDD and thinking how have I lived without this!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still have to stop myself from wanting to write code before tests.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Ensure system tests don’t go stale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45caf8d71_6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45caf8d71_6_72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CI: Continuously Integration is about continually ensuring your code is merged with the mainline branch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Avoid long-running branches (with the exception of release branches)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Fits well with agile methodologies of releasing more frequently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Setup static analysis early and keep warnings at 0. Hard for new </a:t>
            </a:r>
            <a:r>
              <a:rPr lang="en-GB" dirty="0" err="1"/>
              <a:t>devs</a:t>
            </a:r>
            <a:r>
              <a:rPr lang="en-GB" dirty="0"/>
              <a:t> to understand why “12” is fine but “13” is not.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Static analysis recently allowed us to find/fix some unreliable tests that would have taken a very long time to track down without the tools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Visualize your deployment pipeline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Script as much as possible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Take care with scripts - we accidentally released a version early because of a CI misconfiguration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fcf4e3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fcf4e3c9_0_0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Environment for software is not static. Dependencies change over time too.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you are integrating your software into another, forking it, take a serious look at things like code quality and not just functional requirements.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445caf8d71_6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445caf8d71_6_84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Skype was the “answer”.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Weekly catch up for group leads. Use time to hopefully catch possible duplicate work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Takes real time and effort to properly agree and implement true common workflows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5caf8d71_6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5caf8d71_6_92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Users are trying to achieve a goal, don’t get it in there way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"/>
              <a:buChar char="●"/>
            </a:pPr>
            <a:r>
              <a:rPr lang="en-GB" sz="1300">
                <a:latin typeface="Lato"/>
                <a:ea typeface="Lato"/>
                <a:cs typeface="Lato"/>
                <a:sym typeface="Lato"/>
              </a:rPr>
              <a:t>Aim to have as much shared code/workflow as possible across facilities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3fcf4e3c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3fcf4e3c9_0_8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didn’t think about this early enough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 person has more time to understand what users do and issues that arise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 less of a developer-mindset when testing functionality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3fcf4e3c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3fcf4e3c9_0_14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3fcf4e3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3fcf4e3c9_0_20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45caf8d71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45caf8d71_1_77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Describe structure and intent of talk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445caf8d71_5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445caf8d71_5_2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 source, cross-platform data reduction &amp; analysis framework for neutron &amp; muon data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C++/Python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OpenMP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Histogram and event data support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Multi-dimensional data structures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Live-data reduction enabled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 sz="1400" dirty="0" err="1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Qt</a:t>
            </a:r>
            <a:r>
              <a:rPr lang="en-GB" sz="14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-based graphical user interface:</a:t>
            </a:r>
            <a:endParaRPr sz="14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Plotting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Fitting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Full 3D instrument rendering</a:t>
            </a:r>
            <a:endParaRPr sz="12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2D/3D data visualization tools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5caf8d7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5caf8d71_6_0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2007: Project begins in earnest at ISIS to support a single instrument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2007-2010: Expansion to multiple instrument support at ISIS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2010: A collaboration was set up between ISIS and ORNL to jointly develop Mantid for support at ISIS, SNS, HFIR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2014: ESS decide to use Mantid as the reduction framework when ESS comes online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2016: ILL joins and starts to implement additional support for reactor facilities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Non-partners: MLZ (Julich), SINQ (PSI), ANSTO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5caf8d71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5caf8d71_6_52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Technical: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Code quality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Development workflow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Environmental: the world (software) is changing around you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Communication - Developer and User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</a:pPr>
            <a:r>
              <a:rPr lang="en-GB" sz="1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Support/QA</a:t>
            </a:r>
            <a:endParaRPr sz="1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Communication: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Initially all developers in the same room or adjacent rooms. Now developers in different time zones.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Aim to share as much as possible for same techniques at different facilities. Users are now distributed.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Requirements gathering is much hard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436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992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27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45caf8d71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5250" y="742950"/>
            <a:ext cx="6604000" cy="3714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45caf8d71_3_12:notes"/>
          <p:cNvSpPr txBox="1">
            <a:spLocks noGrp="1"/>
          </p:cNvSpPr>
          <p:nvPr>
            <p:ph type="body" idx="1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THEN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Initially Subversion, Trac, Cruise Control. All self-hosted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Commit to trunk.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I refer to it as the “Wild West”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The Good: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Version control existed from the start - traceability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Feedback for if something was broken from builder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Links to source of feature requests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●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Not so Good: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Build checks done on trunk so not really CI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Maybe the odd branch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No code review before hitting trunk - less likely to change anything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ato"/>
              <a:buChar char="○"/>
            </a:pPr>
            <a:r>
              <a:rPr lang="en-GB" sz="1200">
                <a:latin typeface="Lato"/>
                <a:ea typeface="Lato"/>
                <a:cs typeface="Lato"/>
                <a:sym typeface="Lato"/>
              </a:rPr>
              <a:t>No easy way to track warnings etc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Setup in 2008 works with very small number of developers all near the server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 does not scale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Distributed project requires a much improved structure.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moved to Git/GitHub/Jenkins with single built development branch and limited code reviews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/>
              <a:t>Mantid: Building a framework to last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5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Nick Draper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ICANS XXIII</a:t>
            </a:r>
            <a:endParaRPr dirty="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525" y="2944600"/>
            <a:ext cx="19050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3800" y="2779125"/>
            <a:ext cx="11620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0925" y="3632213"/>
            <a:ext cx="1271096" cy="6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69763" y="3654848"/>
            <a:ext cx="900531" cy="7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6950" y="3286475"/>
            <a:ext cx="814900" cy="3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 rotWithShape="1">
          <a:blip r:embed="rId8">
            <a:alphaModFix/>
          </a:blip>
          <a:srcRect b="4034"/>
          <a:stretch/>
        </p:blipFill>
        <p:spPr>
          <a:xfrm>
            <a:off x="7281675" y="771600"/>
            <a:ext cx="1590862" cy="849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Quality: Code Review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461700" cy="260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Vital tool to improve code quality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Done before hits master!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Fresh eyes are always helpful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Traceable for future reference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Difficulties when developing larger features</a:t>
            </a:r>
            <a:endParaRPr sz="1400"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175" y="1932849"/>
            <a:ext cx="6538924" cy="297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Quality: Testing</a:t>
            </a:r>
            <a:endParaRPr/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444300" cy="26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It’s a first class citizen!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Both manual &amp; automatic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Unit testing, integration testing, system testing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 dirty="0"/>
              <a:t>Document it!</a:t>
            </a:r>
            <a:endParaRPr sz="1400"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50" y="2115450"/>
            <a:ext cx="4313400" cy="218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Quality: CI</a:t>
            </a: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465900" cy="27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CI should check more than just the code builds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Run automated tests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Listen to warnings from compilers!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static analysis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Fix unreliable tests as soon as you see them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Keep up with new tools as they become available</a:t>
            </a:r>
            <a:endParaRPr sz="1400"/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852" y="1522925"/>
            <a:ext cx="5630425" cy="355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0750" y="1450575"/>
            <a:ext cx="6320049" cy="336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Dependencies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body" idx="1"/>
          </p:nvPr>
        </p:nvSpPr>
        <p:spPr>
          <a:xfrm>
            <a:off x="729450" y="1873825"/>
            <a:ext cx="7688700" cy="29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Dependencies change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Isolate 3rd party dependencies where possible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Lowers risk that api changes affect everything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Vet them (both code and functionally)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Recently bitten: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Qt-based application required a package that was Qt4 only</a:t>
            </a:r>
            <a:endParaRPr sz="14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400"/>
              <a:t>Qt5 based version of package was available but api had changed enough to require changes to all nearly call sites</a:t>
            </a:r>
            <a:r>
              <a:rPr lang="en-GB"/>
              <a:t>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Old GUI code -&gt; no tests 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Decision was taken to create another application from scratch</a:t>
            </a:r>
            <a:endParaRPr sz="12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250" y="4167825"/>
            <a:ext cx="331075" cy="3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213" y="1200150"/>
            <a:ext cx="26765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Communication: Development Team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body" idx="1"/>
          </p:nvPr>
        </p:nvSpPr>
        <p:spPr>
          <a:xfrm>
            <a:off x="729450" y="1873400"/>
            <a:ext cx="5647800" cy="31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Setting up Slack doesn’t mean your done with communication</a:t>
            </a:r>
            <a:endParaRPr sz="1400"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Tools: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Slack for day-to-day chat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Bluejeans for video conference</a:t>
            </a: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Daily team stand ups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Fortnightly developer team video conference: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Announcements</a:t>
            </a:r>
            <a:endParaRPr sz="12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Pick topic and delve into more depth to spread knowledge</a:t>
            </a: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Annual face-to-face developer meeting with code camps</a:t>
            </a:r>
            <a:endParaRPr sz="1400"/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Vital to meet face to face</a:t>
            </a:r>
            <a:endParaRPr sz="12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Retrospectives on sprints/release cycles</a:t>
            </a:r>
            <a:endParaRPr sz="1400"/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5388" y="2246050"/>
            <a:ext cx="2419926" cy="1134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525" y="3297325"/>
            <a:ext cx="1863675" cy="7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Communication: Users</a:t>
            </a:r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729450" y="1850275"/>
            <a:ext cx="5111100" cy="30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Software should aim to serve its users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“No one wants to use your software...”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Good communication channels with users is key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Requirements gathering is tricky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Probably one of our most challenging tasks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Only have 1 meeting a year where users from different facilities are in the same room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Define “owners” of features. Have them commit to testing/verification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Developers need to have a very good understanding of the science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Communicate with counterparts at other facilities</a:t>
            </a:r>
            <a:endParaRPr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334" y="1494860"/>
            <a:ext cx="3036196" cy="2711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QA/Support</a:t>
            </a:r>
            <a:endParaRPr/>
          </a:p>
        </p:txBody>
      </p:sp>
      <p:sp>
        <p:nvSpPr>
          <p:cNvPr id="213" name="Google Shape;213;p25"/>
          <p:cNvSpPr txBox="1">
            <a:spLocks noGrp="1"/>
          </p:cNvSpPr>
          <p:nvPr>
            <p:ph type="body" idx="1"/>
          </p:nvPr>
        </p:nvSpPr>
        <p:spPr>
          <a:xfrm>
            <a:off x="653250" y="1873175"/>
            <a:ext cx="5396100" cy="31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Developers != (necessarily) good testers</a:t>
            </a:r>
            <a:endParaRPr sz="1400"/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Often blinded by knowing things too well</a:t>
            </a:r>
            <a:endParaRPr sz="1200"/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Review PRs from other areas of system</a:t>
            </a:r>
            <a:endParaRPr sz="1200"/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Developers supporting users may cause lots of context switching → slowing development</a:t>
            </a:r>
            <a:endParaRPr sz="1400"/>
          </a:p>
          <a:p>
            <a:pPr marL="457200" lvl="0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As user-base expands more time naturally needs to be devoted to support</a:t>
            </a:r>
            <a:endParaRPr sz="1400"/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We didn’t think about this early enough</a:t>
            </a:r>
            <a:endParaRPr sz="1200"/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ISIS now has 1 person dedicated to support. Sub teams per technique</a:t>
            </a:r>
            <a:endParaRPr sz="1200"/>
          </a:p>
          <a:p>
            <a:pPr marL="914400" lvl="1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ORNL has 20% developer time devoted to support. Developer embedded 1-&gt;3 beamline teams </a:t>
            </a:r>
            <a:endParaRPr sz="12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825" y="1538400"/>
            <a:ext cx="3578675" cy="32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QA/Support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User error reports can often be unreliable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Error reporting system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Feature tracking allows to confirm usage or lack of usage of features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Ask permission!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GDPR</a:t>
            </a:r>
            <a:endParaRPr sz="120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411507"/>
              </p:ext>
            </p:extLst>
          </p:nvPr>
        </p:nvGraphicFramePr>
        <p:xfrm>
          <a:off x="4562280" y="541020"/>
          <a:ext cx="4561522" cy="4602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27" name="Google Shape;227;p2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Use tools and listen to them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Take time to address code quality issues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Effective communication is one of the hardest things to keep under control as you grow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Easy to kid yourself that it’s happening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Consider a dedicated tester/support person as user-base grows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Set the scene: introduce project &amp; history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Lessons: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Technical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Non-technical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Closing remarks</a:t>
            </a:r>
            <a:endParaRPr sz="14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1" b="12065"/>
          <a:stretch/>
        </p:blipFill>
        <p:spPr>
          <a:xfrm>
            <a:off x="4648200" y="3473450"/>
            <a:ext cx="2737547" cy="149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1318650"/>
            <a:ext cx="3547700" cy="23878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Mantid: Background</a:t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4660038" y="1783975"/>
            <a:ext cx="12669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Live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6570100" y="2696050"/>
            <a:ext cx="1443000" cy="848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Histogram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4900138" y="3071063"/>
            <a:ext cx="1266900" cy="71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Neutron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499" y="3699913"/>
            <a:ext cx="1084896" cy="79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275" y="2274500"/>
            <a:ext cx="1084900" cy="10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3700" y="3544462"/>
            <a:ext cx="1266775" cy="12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2462" y="1986175"/>
            <a:ext cx="965067" cy="10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/>
          <p:nvPr/>
        </p:nvSpPr>
        <p:spPr>
          <a:xfrm>
            <a:off x="6875850" y="1494825"/>
            <a:ext cx="1369500" cy="8484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Event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6466113" y="3953338"/>
            <a:ext cx="1266900" cy="7155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Muon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Mantid: Timeline</a:t>
            </a:r>
            <a:endParaRPr/>
          </a:p>
        </p:txBody>
      </p:sp>
      <p:cxnSp>
        <p:nvCxnSpPr>
          <p:cNvPr id="119" name="Google Shape;119;p16"/>
          <p:cNvCxnSpPr/>
          <p:nvPr/>
        </p:nvCxnSpPr>
        <p:spPr>
          <a:xfrm>
            <a:off x="868988" y="3531050"/>
            <a:ext cx="7692600" cy="1500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oval" w="med" len="med"/>
            <a:tailEnd type="stealth" w="med" len="med"/>
          </a:ln>
        </p:spPr>
      </p:cxnSp>
      <p:sp>
        <p:nvSpPr>
          <p:cNvPr id="120" name="Google Shape;120;p16"/>
          <p:cNvSpPr txBox="1"/>
          <p:nvPr/>
        </p:nvSpPr>
        <p:spPr>
          <a:xfrm>
            <a:off x="779900" y="3725975"/>
            <a:ext cx="6849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2007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1" name="Google Shape;12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12" y="2877288"/>
            <a:ext cx="942478" cy="41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/>
          <p:nvPr/>
        </p:nvSpPr>
        <p:spPr>
          <a:xfrm>
            <a:off x="2522513" y="3381052"/>
            <a:ext cx="315000" cy="31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912" y="2475749"/>
            <a:ext cx="1736900" cy="2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775" y="2818913"/>
            <a:ext cx="942478" cy="41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/>
          <p:nvPr/>
        </p:nvSpPr>
        <p:spPr>
          <a:xfrm>
            <a:off x="2406275" y="3725975"/>
            <a:ext cx="684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2010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538" y="2110500"/>
            <a:ext cx="787098" cy="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7662" y="2090037"/>
            <a:ext cx="470300" cy="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8362" y="2610312"/>
            <a:ext cx="1736900" cy="2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2375" y="2877275"/>
            <a:ext cx="942478" cy="41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6"/>
          <p:cNvSpPr/>
          <p:nvPr/>
        </p:nvSpPr>
        <p:spPr>
          <a:xfrm>
            <a:off x="6865913" y="3381052"/>
            <a:ext cx="315000" cy="31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6749675" y="3725975"/>
            <a:ext cx="684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2016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32" name="Google Shape;132;p16"/>
          <p:cNvSpPr/>
          <p:nvPr/>
        </p:nvSpPr>
        <p:spPr>
          <a:xfrm>
            <a:off x="4808513" y="3381052"/>
            <a:ext cx="315000" cy="31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4692278" y="3725975"/>
            <a:ext cx="684900" cy="4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Impact"/>
                <a:ea typeface="Impact"/>
                <a:cs typeface="Impact"/>
                <a:sym typeface="Impact"/>
              </a:rPr>
              <a:t>2014</a:t>
            </a: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4338" y="2072775"/>
            <a:ext cx="787098" cy="4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1162" y="2572587"/>
            <a:ext cx="1736900" cy="26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5175" y="2839550"/>
            <a:ext cx="942478" cy="4171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/>
        </p:nvSpPr>
        <p:spPr>
          <a:xfrm>
            <a:off x="447075" y="4111875"/>
            <a:ext cx="942600" cy="4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1 instrument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6"/>
          <p:cNvSpPr txBox="1"/>
          <p:nvPr/>
        </p:nvSpPr>
        <p:spPr>
          <a:xfrm>
            <a:off x="7749749" y="4338875"/>
            <a:ext cx="18036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plus non-partner users/contributors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6"/>
          <p:cNvSpPr txBox="1"/>
          <p:nvPr/>
        </p:nvSpPr>
        <p:spPr>
          <a:xfrm>
            <a:off x="7749751" y="4078475"/>
            <a:ext cx="13101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&gt; </a:t>
            </a:r>
            <a:r>
              <a:rPr lang="en-GB" sz="1000" dirty="0" smtClean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52  </a:t>
            </a:r>
            <a:r>
              <a:rPr lang="en-GB" sz="1000" dirty="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instruments</a:t>
            </a:r>
            <a:endParaRPr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1295150" y="2244750"/>
            <a:ext cx="13368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Code Quality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507825" y="1984450"/>
            <a:ext cx="19776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Environmental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6104975" y="2173950"/>
            <a:ext cx="19776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Development Workflow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3679200" y="3330425"/>
            <a:ext cx="21174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Developer Communication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1057625" y="3752625"/>
            <a:ext cx="21174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User Communication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6300750" y="3560350"/>
            <a:ext cx="2117400" cy="795600"/>
          </a:xfrm>
          <a:prstGeom prst="ellipse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Support/QA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Patterns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688179" cy="2261100"/>
          </a:xfrm>
        </p:spPr>
        <p:txBody>
          <a:bodyPr/>
          <a:lstStyle/>
          <a:p>
            <a:r>
              <a:rPr lang="en-GB" sz="1400" dirty="0"/>
              <a:t>Benefits</a:t>
            </a:r>
          </a:p>
          <a:p>
            <a:pPr lvl="1">
              <a:spcBef>
                <a:spcPts val="200"/>
              </a:spcBef>
            </a:pPr>
            <a:r>
              <a:rPr lang="en-GB" dirty="0"/>
              <a:t>Patterns explicitly capture expert knowledge and design </a:t>
            </a:r>
            <a:r>
              <a:rPr lang="en-GB" dirty="0" err="1"/>
              <a:t>tradeoffs</a:t>
            </a:r>
            <a:r>
              <a:rPr lang="en-GB" dirty="0"/>
              <a:t> and make this expertise widely available</a:t>
            </a:r>
            <a:r>
              <a:rPr lang="en-GB" dirty="0" smtClean="0"/>
              <a:t>.</a:t>
            </a:r>
          </a:p>
          <a:p>
            <a:pPr lvl="1">
              <a:spcBef>
                <a:spcPts val="200"/>
              </a:spcBef>
            </a:pPr>
            <a:r>
              <a:rPr lang="en-GB" dirty="0"/>
              <a:t>Patterns improve developer communication</a:t>
            </a:r>
          </a:p>
          <a:p>
            <a:pPr lvl="2">
              <a:spcBef>
                <a:spcPts val="200"/>
              </a:spcBef>
            </a:pPr>
            <a:r>
              <a:rPr lang="en-GB" dirty="0"/>
              <a:t>Pattern names form a vocabulary.</a:t>
            </a:r>
          </a:p>
          <a:p>
            <a:pPr lvl="1">
              <a:spcBef>
                <a:spcPts val="200"/>
              </a:spcBef>
            </a:pPr>
            <a:r>
              <a:rPr lang="en-GB" dirty="0"/>
              <a:t>Help document the architecture of a system</a:t>
            </a:r>
          </a:p>
          <a:p>
            <a:pPr lvl="2">
              <a:spcBef>
                <a:spcPts val="200"/>
              </a:spcBef>
            </a:pPr>
            <a:r>
              <a:rPr lang="en-GB" dirty="0"/>
              <a:t>Enhance understanding.</a:t>
            </a:r>
          </a:p>
          <a:p>
            <a:r>
              <a:rPr lang="en-GB" dirty="0" smtClean="0"/>
              <a:t>Drawbacks</a:t>
            </a:r>
          </a:p>
          <a:p>
            <a:pPr lvl="1">
              <a:spcBef>
                <a:spcPts val="200"/>
              </a:spcBef>
            </a:pPr>
            <a:r>
              <a:rPr lang="en-GB" dirty="0" smtClean="0"/>
              <a:t>Patterns </a:t>
            </a:r>
            <a:r>
              <a:rPr lang="en-GB" dirty="0"/>
              <a:t>do not lead to direct code reuse</a:t>
            </a:r>
            <a:r>
              <a:rPr lang="en-GB" dirty="0" smtClean="0"/>
              <a:t>.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/>
              <a:t>Patterns are deceptively simple</a:t>
            </a:r>
            <a:r>
              <a:rPr lang="en-GB" dirty="0" smtClean="0"/>
              <a:t>.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/>
              <a:t>Teams may suffer from patterns overload</a:t>
            </a:r>
            <a:r>
              <a:rPr lang="en-GB" dirty="0" smtClean="0"/>
              <a:t>.</a:t>
            </a:r>
            <a:endParaRPr lang="en-GB" dirty="0"/>
          </a:p>
          <a:p>
            <a:r>
              <a:rPr lang="en-GB" dirty="0" smtClean="0"/>
              <a:t>Many used in Mantid, but I’ll highlight 2</a:t>
            </a:r>
            <a:endParaRPr lang="en-GB" dirty="0"/>
          </a:p>
        </p:txBody>
      </p:sp>
      <p:pic>
        <p:nvPicPr>
          <p:cNvPr id="3074" name="Picture 2" descr="Image result for design patterns gam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793" y="1586250"/>
            <a:ext cx="2385040" cy="300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352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 Pattern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2995468" cy="2261100"/>
          </a:xfrm>
        </p:spPr>
        <p:txBody>
          <a:bodyPr/>
          <a:lstStyle/>
          <a:p>
            <a:r>
              <a:rPr lang="en-GB" dirty="0" smtClean="0"/>
              <a:t>Heavily used in Algorithms and Fitting Functions</a:t>
            </a:r>
          </a:p>
          <a:p>
            <a:pPr>
              <a:lnSpc>
                <a:spcPct val="100000"/>
              </a:lnSpc>
            </a:pPr>
            <a:r>
              <a:rPr lang="en-GB" dirty="0" smtClean="0"/>
              <a:t>Allows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GB" dirty="0" smtClean="0"/>
              <a:t>Automatic scripting API generation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GB" dirty="0" smtClean="0"/>
              <a:t>Automated Dialog generation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GB" dirty="0" smtClean="0"/>
              <a:t>Significant automated documentation generation</a:t>
            </a:r>
          </a:p>
          <a:p>
            <a:pPr lvl="1">
              <a:lnSpc>
                <a:spcPct val="100000"/>
              </a:lnSpc>
              <a:spcBef>
                <a:spcPts val="200"/>
              </a:spcBef>
            </a:pPr>
            <a:r>
              <a:rPr lang="en-GB" dirty="0" smtClean="0"/>
              <a:t>Automated history tracking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029285" y="1778347"/>
            <a:ext cx="5760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err="1" smtClean="0">
                <a:latin typeface="Lato" panose="020B0604020202020204" charset="0"/>
              </a:rPr>
              <a:t>alg</a:t>
            </a:r>
            <a:r>
              <a:rPr lang="en-GB" sz="1100" dirty="0" smtClean="0">
                <a:latin typeface="Lato" panose="020B0604020202020204" charset="0"/>
              </a:rPr>
              <a:t> = </a:t>
            </a:r>
            <a:r>
              <a:rPr lang="en-GB" sz="1100" dirty="0" err="1" smtClean="0">
                <a:latin typeface="Lato" panose="020B0604020202020204" charset="0"/>
              </a:rPr>
              <a:t>FrameworkManager.create</a:t>
            </a:r>
            <a:r>
              <a:rPr lang="en-GB" sz="1100" dirty="0" smtClean="0">
                <a:latin typeface="Lato" panose="020B0604020202020204" charset="0"/>
              </a:rPr>
              <a:t>(“</a:t>
            </a:r>
            <a:r>
              <a:rPr lang="en-GB" sz="1100" dirty="0" err="1" smtClean="0">
                <a:latin typeface="Lato" panose="020B0604020202020204" charset="0"/>
              </a:rPr>
              <a:t>Rebin</a:t>
            </a:r>
            <a:r>
              <a:rPr lang="en-GB" sz="1100" dirty="0" smtClean="0">
                <a:latin typeface="Lato" panose="020B0604020202020204" charset="0"/>
              </a:rPr>
              <a:t>”)</a:t>
            </a:r>
          </a:p>
          <a:p>
            <a:r>
              <a:rPr lang="en-GB" sz="1100" dirty="0" err="1" smtClean="0">
                <a:latin typeface="Lato" panose="020B0604020202020204" charset="0"/>
              </a:rPr>
              <a:t>alg.setProperty</a:t>
            </a:r>
            <a:r>
              <a:rPr lang="en-GB" sz="1100" dirty="0" smtClean="0">
                <a:latin typeface="Lato" panose="020B0604020202020204" charset="0"/>
              </a:rPr>
              <a:t>(“InputWorkspace”,”ws1”)</a:t>
            </a:r>
          </a:p>
          <a:p>
            <a:r>
              <a:rPr lang="en-GB" sz="1100" dirty="0" err="1" smtClean="0">
                <a:latin typeface="Lato" panose="020B0604020202020204" charset="0"/>
              </a:rPr>
              <a:t>alg.setProperty</a:t>
            </a:r>
            <a:r>
              <a:rPr lang="en-GB" sz="1100" dirty="0" smtClean="0">
                <a:latin typeface="Lato" panose="020B0604020202020204" charset="0"/>
              </a:rPr>
              <a:t>(“params”,”10,50,2000”)</a:t>
            </a:r>
          </a:p>
          <a:p>
            <a:r>
              <a:rPr lang="en-GB" sz="1100" dirty="0" err="1">
                <a:latin typeface="Lato" panose="020B0604020202020204" charset="0"/>
              </a:rPr>
              <a:t>alg.setProperty</a:t>
            </a:r>
            <a:r>
              <a:rPr lang="en-GB" sz="1100" dirty="0" smtClean="0">
                <a:latin typeface="Lato" panose="020B0604020202020204" charset="0"/>
              </a:rPr>
              <a:t>(“</a:t>
            </a:r>
            <a:r>
              <a:rPr lang="en-GB" sz="1100" dirty="0" err="1" smtClean="0">
                <a:latin typeface="Lato" panose="020B0604020202020204" charset="0"/>
              </a:rPr>
              <a:t>OutputWorkspace</a:t>
            </a:r>
            <a:r>
              <a:rPr lang="en-GB" sz="1100" dirty="0" smtClean="0">
                <a:latin typeface="Lato" panose="020B0604020202020204" charset="0"/>
              </a:rPr>
              <a:t>”,”bob”)</a:t>
            </a:r>
          </a:p>
          <a:p>
            <a:r>
              <a:rPr lang="en-GB" sz="1100" dirty="0" err="1" smtClean="0">
                <a:latin typeface="Lato" panose="020B0604020202020204" charset="0"/>
              </a:rPr>
              <a:t>alg.execute</a:t>
            </a:r>
            <a:r>
              <a:rPr lang="en-GB" sz="1100" dirty="0" smtClean="0">
                <a:latin typeface="Lato" panose="020B0604020202020204" charset="0"/>
              </a:rPr>
              <a:t>()</a:t>
            </a:r>
          </a:p>
          <a:p>
            <a:r>
              <a:rPr lang="en-GB" sz="1100" dirty="0" err="1" smtClean="0">
                <a:latin typeface="Lato" panose="020B0604020202020204" charset="0"/>
              </a:rPr>
              <a:t>wsOut</a:t>
            </a:r>
            <a:r>
              <a:rPr lang="en-GB" sz="1100" dirty="0">
                <a:latin typeface="Lato" panose="020B0604020202020204" charset="0"/>
              </a:rPr>
              <a:t> </a:t>
            </a:r>
            <a:r>
              <a:rPr lang="en-GB" sz="1100" dirty="0" smtClean="0">
                <a:latin typeface="Lato" panose="020B0604020202020204" charset="0"/>
              </a:rPr>
              <a:t>= </a:t>
            </a:r>
            <a:r>
              <a:rPr lang="en-GB" sz="1100" dirty="0" err="1" smtClean="0">
                <a:latin typeface="Lato" panose="020B0604020202020204" charset="0"/>
              </a:rPr>
              <a:t>alg.getProperty</a:t>
            </a:r>
            <a:r>
              <a:rPr lang="en-GB" sz="1100" dirty="0" smtClean="0">
                <a:latin typeface="Lato" panose="020B0604020202020204" charset="0"/>
              </a:rPr>
              <a:t>(“</a:t>
            </a:r>
            <a:r>
              <a:rPr lang="en-GB" sz="1100" dirty="0" err="1">
                <a:latin typeface="Lato" panose="020B0604020202020204" charset="0"/>
              </a:rPr>
              <a:t>OutputWorkspace</a:t>
            </a:r>
            <a:r>
              <a:rPr lang="en-GB" sz="1100" dirty="0" smtClean="0">
                <a:latin typeface="Lato" panose="020B0604020202020204" charset="0"/>
              </a:rPr>
              <a:t>”)</a:t>
            </a:r>
            <a:endParaRPr lang="en-GB" sz="1100" dirty="0">
              <a:latin typeface="Lato" panose="020B060402020202020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29285" y="833949"/>
            <a:ext cx="57606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 smtClean="0">
                <a:latin typeface="Lato" panose="020B0604020202020204" charset="0"/>
              </a:rPr>
              <a:t>Allows the conversion of:</a:t>
            </a:r>
          </a:p>
          <a:p>
            <a:endParaRPr lang="en-GB" sz="1100" dirty="0">
              <a:latin typeface="Lato" panose="020B0604020202020204" charset="0"/>
            </a:endParaRPr>
          </a:p>
          <a:p>
            <a:r>
              <a:rPr lang="en-GB" sz="1100" dirty="0" err="1" smtClean="0">
                <a:latin typeface="Lato" panose="020B0604020202020204" charset="0"/>
              </a:rPr>
              <a:t>wsOut</a:t>
            </a:r>
            <a:r>
              <a:rPr lang="en-GB" sz="1100" dirty="0" smtClean="0">
                <a:latin typeface="Lato" panose="020B0604020202020204" charset="0"/>
              </a:rPr>
              <a:t> = </a:t>
            </a:r>
            <a:r>
              <a:rPr lang="en-GB" sz="1100" dirty="0" err="1" smtClean="0">
                <a:latin typeface="Lato" panose="020B0604020202020204" charset="0"/>
              </a:rPr>
              <a:t>Rebin</a:t>
            </a:r>
            <a:r>
              <a:rPr lang="en-GB" sz="1100" dirty="0" smtClean="0">
                <a:latin typeface="Lato" panose="020B0604020202020204" charset="0"/>
              </a:rPr>
              <a:t>(“ws1”,”bob”,”10,50,2000”)</a:t>
            </a:r>
          </a:p>
          <a:p>
            <a:endParaRPr lang="en-GB" sz="1100" dirty="0">
              <a:latin typeface="Lato" panose="020B0604020202020204" charset="0"/>
            </a:endParaRPr>
          </a:p>
          <a:p>
            <a:r>
              <a:rPr lang="en-GB" sz="1100" dirty="0" smtClean="0">
                <a:latin typeface="Lato" panose="020B0604020202020204" charset="0"/>
              </a:rPr>
              <a:t>to</a:t>
            </a:r>
            <a:endParaRPr lang="en-GB" sz="1100" dirty="0">
              <a:latin typeface="Lato" panose="020B0604020202020204" charset="0"/>
            </a:endParaRPr>
          </a:p>
        </p:txBody>
      </p:sp>
      <p:pic>
        <p:nvPicPr>
          <p:cNvPr id="6" name="Picture 2" descr="Class diagram for the classic implementation of the command pattern (command design pattern)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0" r="27541"/>
          <a:stretch/>
        </p:blipFill>
        <p:spPr bwMode="auto">
          <a:xfrm>
            <a:off x="7488808" y="1049034"/>
            <a:ext cx="1326324" cy="298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../_images/Rebin2D-v1_dl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225" y="2886343"/>
            <a:ext cx="1657630" cy="131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076" y="2886343"/>
            <a:ext cx="1587511" cy="211629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5714870" y="3048000"/>
            <a:ext cx="1517779" cy="1073150"/>
          </a:xfrm>
          <a:prstGeom prst="roundRect">
            <a:avLst/>
          </a:prstGeom>
          <a:solidFill>
            <a:schemeClr val="tx1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45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Dynamic Factory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4096550" cy="2261100"/>
          </a:xfrm>
        </p:spPr>
        <p:txBody>
          <a:bodyPr/>
          <a:lstStyle/>
          <a:p>
            <a:r>
              <a:rPr lang="en-GB" dirty="0"/>
              <a:t>New class can be add dynamically to the factory... even during runtime (</a:t>
            </a:r>
            <a:r>
              <a:rPr lang="en-GB" b="1" dirty="0"/>
              <a:t>dynamic</a:t>
            </a:r>
            <a:r>
              <a:rPr lang="en-GB" dirty="0" smtClean="0"/>
              <a:t>)</a:t>
            </a:r>
          </a:p>
          <a:p>
            <a:r>
              <a:rPr lang="en-GB" dirty="0" smtClean="0"/>
              <a:t>Different </a:t>
            </a:r>
            <a:r>
              <a:rPr lang="en-GB" dirty="0"/>
              <a:t>types of factories can be </a:t>
            </a:r>
            <a:r>
              <a:rPr lang="en-GB" dirty="0" err="1"/>
              <a:t>subclassed</a:t>
            </a:r>
            <a:r>
              <a:rPr lang="en-GB" dirty="0"/>
              <a:t> from the basic factory.</a:t>
            </a:r>
          </a:p>
          <a:p>
            <a:r>
              <a:rPr lang="en-GB" dirty="0"/>
              <a:t>In Mantid:</a:t>
            </a:r>
          </a:p>
          <a:p>
            <a:pPr lvl="1">
              <a:spcBef>
                <a:spcPts val="200"/>
              </a:spcBef>
            </a:pPr>
            <a:r>
              <a:rPr lang="en-GB" dirty="0" err="1"/>
              <a:t>AlgorithmFactory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 err="1"/>
              <a:t>ArchiveSearchFactory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 err="1"/>
              <a:t>FunctionFactory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 err="1"/>
              <a:t>WorkspaceFactory</a:t>
            </a:r>
            <a:endParaRPr lang="en-GB" dirty="0"/>
          </a:p>
          <a:p>
            <a:pPr lvl="1">
              <a:spcBef>
                <a:spcPts val="200"/>
              </a:spcBef>
            </a:pPr>
            <a:r>
              <a:rPr lang="en-GB" dirty="0"/>
              <a:t>&amp; 22 others</a:t>
            </a:r>
          </a:p>
          <a:p>
            <a:endParaRPr lang="en-GB" dirty="0"/>
          </a:p>
        </p:txBody>
      </p:sp>
      <p:sp>
        <p:nvSpPr>
          <p:cNvPr id="5" name="Folded Corner 4"/>
          <p:cNvSpPr/>
          <p:nvPr/>
        </p:nvSpPr>
        <p:spPr bwMode="auto">
          <a:xfrm>
            <a:off x="5346730" y="4568603"/>
            <a:ext cx="3713279" cy="523470"/>
          </a:xfrm>
          <a:prstGeom prst="foldedCorner">
            <a:avLst/>
          </a:prstGeom>
          <a:solidFill>
            <a:schemeClr val="tx1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r>
              <a:rPr lang="en-GB" sz="900" dirty="0"/>
              <a:t>DECLARE_ALGORITHM(</a:t>
            </a:r>
            <a:r>
              <a:rPr lang="en-GB" sz="900" dirty="0" err="1"/>
              <a:t>Rebin</a:t>
            </a:r>
            <a:r>
              <a:rPr lang="en-GB" sz="900" dirty="0"/>
              <a:t>)</a:t>
            </a:r>
          </a:p>
          <a:p>
            <a:r>
              <a:rPr lang="en-GB" sz="900" b="1" dirty="0">
                <a:solidFill>
                  <a:schemeClr val="tx1"/>
                </a:solidFill>
              </a:rPr>
              <a:t>                      </a:t>
            </a:r>
            <a:r>
              <a:rPr lang="en-GB" sz="900" b="1" dirty="0">
                <a:solidFill>
                  <a:schemeClr val="tx1"/>
                </a:solidFill>
                <a:sym typeface="Symbol"/>
              </a:rPr>
              <a:t></a:t>
            </a:r>
            <a:endParaRPr lang="en-GB" sz="900" b="1" dirty="0">
              <a:solidFill>
                <a:schemeClr val="tx1"/>
              </a:solidFill>
            </a:endParaRPr>
          </a:p>
          <a:p>
            <a:r>
              <a:rPr lang="en-GB" sz="900" dirty="0" err="1"/>
              <a:t>AlgorithmFactory</a:t>
            </a:r>
            <a:r>
              <a:rPr lang="en-GB" sz="900" dirty="0"/>
              <a:t>::Instance().subscribe(</a:t>
            </a:r>
            <a:r>
              <a:rPr lang="en-GB" sz="900" dirty="0" err="1"/>
              <a:t>Instantiator</a:t>
            </a:r>
            <a:r>
              <a:rPr lang="en-GB" sz="900" dirty="0"/>
              <a:t>&lt;</a:t>
            </a:r>
            <a:r>
              <a:rPr lang="en-GB" sz="900" dirty="0" err="1"/>
              <a:t>Rebin</a:t>
            </a:r>
            <a:r>
              <a:rPr lang="en-GB" sz="900" dirty="0"/>
              <a:t>&gt;)</a:t>
            </a:r>
            <a:endParaRPr lang="en-GB" sz="9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Figure 2 - Dynamic Factory Class Diagra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" t="3912" r="1592" b="2817"/>
          <a:stretch/>
        </p:blipFill>
        <p:spPr bwMode="auto">
          <a:xfrm>
            <a:off x="4511041" y="822959"/>
            <a:ext cx="4480560" cy="2445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115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Code Quality: SCM, Issue Tracking &amp; </a:t>
            </a:r>
            <a:r>
              <a:rPr lang="en-GB" dirty="0" smtClean="0"/>
              <a:t>CI</a:t>
            </a:r>
            <a:endParaRPr dirty="0"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729450" y="1853850"/>
            <a:ext cx="7688700" cy="30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Then: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200"/>
          </a:p>
          <a:p>
            <a:pPr marL="457200" marR="0" lvl="0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Now:</a:t>
            </a:r>
            <a:endParaRPr sz="1200"/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200"/>
          </a:p>
        </p:txBody>
      </p:sp>
      <p:pic>
        <p:nvPicPr>
          <p:cNvPr id="157" name="Google Shape;1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938" y="2208638"/>
            <a:ext cx="757764" cy="72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346" y="2314602"/>
            <a:ext cx="1599533" cy="54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7842" y="2380796"/>
            <a:ext cx="1416821" cy="33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04900" y="3529363"/>
            <a:ext cx="947875" cy="13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3950" y="3878175"/>
            <a:ext cx="1470401" cy="61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3550" y="3807800"/>
            <a:ext cx="1855140" cy="76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1238</TotalTime>
  <Words>1379</Words>
  <Application>Microsoft Office PowerPoint</Application>
  <PresentationFormat>On-screen Show (16:9)</PresentationFormat>
  <Paragraphs>241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Impact</vt:lpstr>
      <vt:lpstr>Lato</vt:lpstr>
      <vt:lpstr>Raleway</vt:lpstr>
      <vt:lpstr>Symbol</vt:lpstr>
      <vt:lpstr>Arial</vt:lpstr>
      <vt:lpstr>Streamline</vt:lpstr>
      <vt:lpstr>Mantid: Building a framework to last</vt:lpstr>
      <vt:lpstr>Overview</vt:lpstr>
      <vt:lpstr>Mantid: Background</vt:lpstr>
      <vt:lpstr>Mantid: Timeline</vt:lpstr>
      <vt:lpstr>Challenges</vt:lpstr>
      <vt:lpstr>Design Patterns</vt:lpstr>
      <vt:lpstr>Command Pattern</vt:lpstr>
      <vt:lpstr>Dynamic Factory</vt:lpstr>
      <vt:lpstr>Code Quality: SCM, Issue Tracking &amp; CI</vt:lpstr>
      <vt:lpstr>Code Quality: Code Review</vt:lpstr>
      <vt:lpstr>Code Quality: Testing</vt:lpstr>
      <vt:lpstr>Code Quality: CI</vt:lpstr>
      <vt:lpstr>Dependencies</vt:lpstr>
      <vt:lpstr>Communication: Development Team</vt:lpstr>
      <vt:lpstr>Communication: Users</vt:lpstr>
      <vt:lpstr>QA/Support</vt:lpstr>
      <vt:lpstr>QA/Support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Mantid: Building a framework to last</dc:title>
  <dc:creator>Draper, Nick (Tessella,RAL,ISIS)</dc:creator>
  <cp:lastModifiedBy>Draper, Nick (Tessella,RAL,ISIS)</cp:lastModifiedBy>
  <cp:revision>18</cp:revision>
  <cp:lastPrinted>2019-10-09T09:28:19Z</cp:lastPrinted>
  <dcterms:modified xsi:type="dcterms:W3CDTF">2019-10-09T09:45:00Z</dcterms:modified>
</cp:coreProperties>
</file>